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mp4" ContentType="video/mp4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type="screen4x3" cy="6858000" cx="9144000"/>
  <p:notesSz cx="6858000" cy="9144000"/>
  <p:defaultTextStyle>
    <a:defPPr>
      <a:defRPr lang="en-US"/>
    </a:defPPr>
    <a:lvl1pPr algn="l" defTabSz="4572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22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tableStyles" Target="tableStyle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0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08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0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71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1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88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algn="l" indent="0" marL="0">
              <a:buNone/>
              <a:defRPr cap="all">
                <a:solidFill>
                  <a:schemeClr val="accent1"/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 lang="en-US"/>
          </a:p>
        </p:txBody>
      </p:sp>
      <p:sp>
        <p:nvSpPr>
          <p:cNvPr id="104858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59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9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b="0" sz="24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74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algn="tl" blurRad="50800" dir="5400000" dist="50800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75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indent="0" marL="0">
              <a:buNone/>
              <a:defRPr sz="12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7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7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21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indent="0" marL="0">
              <a:buNone/>
              <a:defRPr sz="18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2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2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2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66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48177" y="3771174"/>
            <a:ext cx="5540814" cy="342174"/>
          </a:xfrm>
        </p:spPr>
        <p:txBody>
          <a:bodyPr anchor="t">
            <a:normAutofit/>
          </a:bodyPr>
          <a:lstStyle>
            <a:lvl1pPr indent="0" marL="0">
              <a:buNone/>
              <a:defRPr b="0" cap="small" dirty="0" sz="1400" i="0" kern="1200" lang="en-US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67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indent="0" marL="0">
              <a:buNone/>
              <a:defRPr sz="18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6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6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7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  <p:sp>
        <p:nvSpPr>
          <p:cNvPr id="1048671" name="TextBox 10"/>
          <p:cNvSpPr txBox="1"/>
          <p:nvPr/>
        </p:nvSpPr>
        <p:spPr>
          <a:xfrm>
            <a:off x="673897" y="971253"/>
            <a:ext cx="601591" cy="1969770"/>
          </a:xfrm>
          <a:prstGeom prst="rect"/>
          <a:noFill/>
        </p:spPr>
        <p:txBody>
          <a:bodyPr rtlCol="0" wrap="square">
            <a:spAutoFit/>
          </a:bodyPr>
          <a:lstStyle>
            <a:defPPr>
              <a:defRPr lang="en-US"/>
            </a:defPPr>
            <a:lvl1pPr algn="r">
              <a:defRPr b="0" sz="1220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dirty="0" sz="12200" lang="en-US"/>
              <a:t>“</a:t>
            </a:r>
          </a:p>
        </p:txBody>
      </p:sp>
      <p:sp>
        <p:nvSpPr>
          <p:cNvPr id="1048672" name="TextBox 12"/>
          <p:cNvSpPr txBox="1"/>
          <p:nvPr/>
        </p:nvSpPr>
        <p:spPr>
          <a:xfrm>
            <a:off x="6999690" y="2613787"/>
            <a:ext cx="601591" cy="1969770"/>
          </a:xfrm>
          <a:prstGeom prst="rect"/>
          <a:noFill/>
        </p:spPr>
        <p:txBody>
          <a:bodyPr rtlCol="0" wrap="square">
            <a:spAutoFit/>
          </a:bodyPr>
          <a:lstStyle>
            <a:defPPr>
              <a:defRPr lang="en-US"/>
            </a:defPPr>
            <a:lvl1pPr algn="r">
              <a:defRPr b="0" sz="1220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dirty="0" sz="12200" lang="en-US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itle 1"/>
          <p:cNvSpPr>
            <a:spLocks noGrp="1"/>
          </p:cNvSpPr>
          <p:nvPr>
            <p:ph type="title"/>
          </p:nvPr>
        </p:nvSpPr>
        <p:spPr>
          <a:xfrm>
            <a:off x="866442" y="3124201"/>
            <a:ext cx="6620968" cy="1653180"/>
          </a:xfrm>
        </p:spPr>
        <p:txBody>
          <a:bodyPr anchor="b"/>
          <a:lstStyle>
            <a:lvl1pPr algn="l">
              <a:defRPr b="0" cap="none" sz="40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16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algn="l" indent="0" marL="0">
              <a:buNone/>
              <a:defRPr cap="none" sz="2000">
                <a:solidFill>
                  <a:schemeClr val="accent1"/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1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1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1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5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86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indent="0" marL="0">
              <a:buNone/>
              <a:defRPr b="0" sz="24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7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indent="0" marL="0">
              <a:buNone/>
              <a:defRPr b="0" sz="24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indent="0" marL="0">
              <a:buNone/>
              <a:defRPr b="0" sz="24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1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145730" name="Straight Connector 16"/>
          <p:cNvCxnSpPr>
            <a:cxnSpLocks/>
          </p:cNvCxnSpPr>
          <p:nvPr/>
        </p:nvCxnSpPr>
        <p:spPr>
          <a:xfrm>
            <a:off x="2795334" y="2133600"/>
            <a:ext cx="0" cy="3962400"/>
          </a:xfrm>
          <a:prstGeom prst="line"/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45731" name="Straight Connector 17"/>
          <p:cNvCxnSpPr>
            <a:cxnSpLocks/>
          </p:cNvCxnSpPr>
          <p:nvPr/>
        </p:nvCxnSpPr>
        <p:spPr>
          <a:xfrm>
            <a:off x="5223030" y="2133600"/>
            <a:ext cx="0" cy="3966882"/>
          </a:xfrm>
          <a:prstGeom prst="line"/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9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9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9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32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indent="0" marL="0">
              <a:buNone/>
              <a:defRPr b="0" sz="24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3" name="Picture Placeholder 2"/>
          <p:cNvSpPr>
            <a:spLocks noChangeAspect="1" noGrp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algn="tl" blurRad="50800" dir="5400000" dist="50800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34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indent="0" marL="0">
              <a:buNone/>
              <a:defRPr b="0" sz="24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6" name="Picture Placeholder 2"/>
          <p:cNvSpPr>
            <a:spLocks noChangeAspect="1" noGrp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algn="tl" blurRad="50800" dir="5400000" dist="50800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37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8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indent="0" marL="0">
              <a:buNone/>
              <a:defRPr b="0" sz="24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39" name="Picture Placeholder 2"/>
          <p:cNvSpPr>
            <a:spLocks noChangeAspect="1" noGrp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algn="tl" blurRad="50800" dir="5400000" dist="50800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40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3145728" name="Straight Connector 16"/>
          <p:cNvCxnSpPr>
            <a:cxnSpLocks/>
          </p:cNvCxnSpPr>
          <p:nvPr/>
        </p:nvCxnSpPr>
        <p:spPr>
          <a:xfrm>
            <a:off x="2795334" y="2133600"/>
            <a:ext cx="0" cy="3962400"/>
          </a:xfrm>
          <a:prstGeom prst="line"/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45729" name="Straight Connector 17"/>
          <p:cNvCxnSpPr>
            <a:cxnSpLocks/>
          </p:cNvCxnSpPr>
          <p:nvPr/>
        </p:nvCxnSpPr>
        <p:spPr>
          <a:xfrm>
            <a:off x="5223030" y="2133600"/>
            <a:ext cx="0" cy="3966882"/>
          </a:xfrm>
          <a:prstGeom prst="line"/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4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4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4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702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anchor="t" anchorCtr="0"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70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70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0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anchor="b" anchorCtr="0" vert="eaVert"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61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6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6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6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95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596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59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59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b="0" cap="none" sz="40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45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algn="l" indent="0" marL="0">
              <a:buNone/>
              <a:defRPr cap="all" sz="2000">
                <a:solidFill>
                  <a:schemeClr val="accent1"/>
                </a:solidFill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4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4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4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80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81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8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8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8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50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indent="0" marL="0">
              <a:buNone/>
              <a:defRPr b="0" sz="24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1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5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indent="0" marL="0">
              <a:buNone/>
              <a:defRPr b="0" sz="24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3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5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5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1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1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1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5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5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5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b="0" sz="24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96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697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9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9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70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b="0" sz="3600"/>
            </a:lvl1pPr>
          </a:lstStyle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626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algn="tl" blurRad="50800" dir="5400000" dist="50800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dirty="0" lang="en-US"/>
          </a:p>
        </p:txBody>
      </p:sp>
      <p:sp>
        <p:nvSpPr>
          <p:cNvPr id="1048627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2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62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104863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Oval 21"/>
          <p:cNvSpPr/>
          <p:nvPr/>
        </p:nvSpPr>
        <p:spPr>
          <a:xfrm>
            <a:off x="6299432" y="1676400"/>
            <a:ext cx="2819400" cy="2819400"/>
          </a:xfrm>
          <a:prstGeom prst="ellipse"/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77" name="Oval 22"/>
          <p:cNvSpPr/>
          <p:nvPr/>
        </p:nvSpPr>
        <p:spPr>
          <a:xfrm>
            <a:off x="5689832" y="-457200"/>
            <a:ext cx="1600200" cy="1600200"/>
          </a:xfrm>
          <a:prstGeom prst="ellipse"/>
          <a:gradFill flip="none" rotWithShape="1">
            <a:gsLst>
              <a:gs pos="0">
                <a:schemeClr val="accent1">
                  <a:lumMod val="60000"/>
                  <a:lumOff val="40000"/>
                  <a:alpha val="14000"/>
                </a:schemeClr>
              </a:gs>
              <a:gs pos="36000">
                <a:schemeClr val="accent1">
                  <a:lumMod val="60000"/>
                  <a:lumOff val="40000"/>
                  <a:alpha val="7000"/>
                </a:schemeClr>
              </a:gs>
              <a:gs pos="7300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78" name="Oval 23"/>
          <p:cNvSpPr/>
          <p:nvPr/>
        </p:nvSpPr>
        <p:spPr>
          <a:xfrm>
            <a:off x="6299432" y="6096000"/>
            <a:ext cx="990600" cy="990600"/>
          </a:xfrm>
          <a:prstGeom prst="ellipse"/>
          <a:gradFill flip="none" rotWithShape="1">
            <a:gsLst>
              <a:gs pos="0">
                <a:schemeClr val="accent1">
                  <a:lumMod val="60000"/>
                  <a:lumOff val="40000"/>
                  <a:alpha val="10000"/>
                </a:schemeClr>
              </a:gs>
              <a:gs pos="31000">
                <a:schemeClr val="accent1">
                  <a:lumMod val="60000"/>
                  <a:lumOff val="40000"/>
                  <a:alpha val="5000"/>
                </a:schemeClr>
              </a:gs>
              <a:gs pos="6600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79" name="Oval 19"/>
          <p:cNvSpPr/>
          <p:nvPr/>
        </p:nvSpPr>
        <p:spPr>
          <a:xfrm>
            <a:off x="-153988" y="2667000"/>
            <a:ext cx="4191000" cy="4191000"/>
          </a:xfrm>
          <a:prstGeom prst="ellipse"/>
          <a:gradFill flip="none" rotWithShape="1">
            <a:gsLst>
              <a:gs pos="0">
                <a:schemeClr val="accent1">
                  <a:lumMod val="60000"/>
                  <a:lumOff val="40000"/>
                  <a:alpha val="11000"/>
                </a:schemeClr>
              </a:gs>
              <a:gs pos="36000">
                <a:schemeClr val="accent1">
                  <a:lumMod val="60000"/>
                  <a:lumOff val="40000"/>
                  <a:alpha val="10000"/>
                </a:schemeClr>
              </a:gs>
              <a:gs pos="7500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80" name="Oval 20"/>
          <p:cNvSpPr/>
          <p:nvPr/>
        </p:nvSpPr>
        <p:spPr>
          <a:xfrm>
            <a:off x="-839788" y="2895600"/>
            <a:ext cx="2362200" cy="2362200"/>
          </a:xfrm>
          <a:prstGeom prst="ellipse"/>
          <a:gradFill flip="none" rotWithShape="1">
            <a:gsLst>
              <a:gs pos="0">
                <a:schemeClr val="accent1">
                  <a:lumMod val="60000"/>
                  <a:lumOff val="40000"/>
                  <a:alpha val="8000"/>
                </a:schemeClr>
              </a:gs>
              <a:gs pos="36000">
                <a:schemeClr val="accent1">
                  <a:lumMod val="60000"/>
                  <a:lumOff val="40000"/>
                  <a:alpha val="8000"/>
                </a:schemeClr>
              </a:gs>
              <a:gs pos="7200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81" name="Rectangle 18"/>
          <p:cNvSpPr/>
          <p:nvPr/>
        </p:nvSpPr>
        <p:spPr>
          <a:xfrm>
            <a:off x="7745644" y="0"/>
            <a:ext cx="685800" cy="1099458"/>
          </a:xfrm>
          <a:prstGeom prst="rect"/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8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/>
        </p:spPr>
        <p:txBody>
          <a:bodyPr anchor="t" bIns="45720" lIns="91440" rIns="91440" rtlCol="0" tIns="45720" vert="horz">
            <a:noAutofit/>
          </a:bodyPr>
          <a:p>
            <a:r>
              <a:rPr lang="en-US"/>
              <a:t>Click to edit Master title style</a:t>
            </a:r>
            <a:endParaRPr dirty="0" lang="en-US"/>
          </a:p>
        </p:txBody>
      </p:sp>
      <p:sp>
        <p:nvSpPr>
          <p:cNvPr id="104858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 lang="en-US"/>
          </a:p>
        </p:txBody>
      </p:sp>
      <p:sp>
        <p:nvSpPr>
          <p:cNvPr id="104858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/>
        </p:spPr>
        <p:txBody>
          <a:bodyPr anchor="t" bIns="45720" lIns="91440" rIns="91440" rtlCol="0" tIns="45720" vert="horz"/>
          <a:lstStyle>
            <a:lvl1pPr algn="l">
              <a:defRPr b="0" sz="110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BE93B7D-1FD3-4065-B8E1-AAFBFC01C72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104858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b="0" sz="110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/>
        </p:spPr>
        <p:txBody>
          <a:bodyPr anchor="b" bIns="45720" lIns="91440" rIns="91440" rtlCol="0" tIns="45720" vert="horz"/>
          <a:lstStyle>
            <a:lvl1pPr algn="ctr">
              <a:defRPr b="0" sz="280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6FF34-E9CB-4FC0-9467-AB3609EED546}" type="slidenum">
              <a:rPr lang="en-US" smtClean="0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dk1" bg2="dk2" tx1="lt1" tx2="lt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 eaLnBrk="1" hangingPunct="1" latinLnBrk="0" rtl="0">
        <a:spcBef>
          <a:spcPct val="0"/>
        </a:spcBef>
        <a:buNone/>
        <a:defRPr b="0" sz="420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algn="l" defTabSz="457200" eaLnBrk="1" hangingPunct="1" indent="-342900" latinLnBrk="0" marL="3429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b="0" sz="2000" i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457200" eaLnBrk="1" hangingPunct="1" indent="-285750" latinLnBrk="0" marL="74295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b="0" sz="1800" i="0" kern="1200">
          <a:solidFill>
            <a:schemeClr val="tx1"/>
          </a:solidFill>
          <a:latin typeface="+mj-lt"/>
          <a:ea typeface="+mj-ea"/>
          <a:cs typeface="+mj-cs"/>
        </a:defRPr>
      </a:lvl2pPr>
      <a:lvl3pPr algn="l" defTabSz="457200" eaLnBrk="1" hangingPunct="1" indent="-228600" latinLnBrk="0" marL="11430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b="0" sz="1600" i="0" kern="1200">
          <a:solidFill>
            <a:schemeClr val="tx1"/>
          </a:solidFill>
          <a:latin typeface="+mj-lt"/>
          <a:ea typeface="+mj-ea"/>
          <a:cs typeface="+mj-cs"/>
        </a:defRPr>
      </a:lvl3pPr>
      <a:lvl4pPr algn="l" defTabSz="457200" eaLnBrk="1" hangingPunct="1" indent="-228600" latinLnBrk="0" marL="16002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b="0" sz="1400" i="0" kern="1200">
          <a:solidFill>
            <a:schemeClr val="tx1"/>
          </a:solidFill>
          <a:latin typeface="+mj-lt"/>
          <a:ea typeface="+mj-ea"/>
          <a:cs typeface="+mj-cs"/>
        </a:defRPr>
      </a:lvl4pPr>
      <a:lvl5pPr algn="l" defTabSz="457200" eaLnBrk="1" hangingPunct="1" indent="-228600" latinLnBrk="0" marL="20574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b="0" sz="1400" i="0" kern="1200">
          <a:solidFill>
            <a:schemeClr val="tx1"/>
          </a:solidFill>
          <a:latin typeface="+mj-lt"/>
          <a:ea typeface="+mj-ea"/>
          <a:cs typeface="+mj-cs"/>
        </a:defRPr>
      </a:lvl5pPr>
      <a:lvl6pPr algn="l" defTabSz="457200" eaLnBrk="1" hangingPunct="1" indent="-228600" latinLnBrk="0" marL="25146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b="0" sz="1400" i="0" kern="1200">
          <a:solidFill>
            <a:schemeClr val="tx1"/>
          </a:solidFill>
          <a:latin typeface="+mj-lt"/>
          <a:ea typeface="+mj-ea"/>
          <a:cs typeface="+mj-cs"/>
        </a:defRPr>
      </a:lvl6pPr>
      <a:lvl7pPr algn="l" defTabSz="457200" eaLnBrk="1" hangingPunct="1" indent="-228600" latinLnBrk="0" marL="29718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b="0" sz="1400" i="0" kern="1200">
          <a:solidFill>
            <a:schemeClr val="tx1"/>
          </a:solidFill>
          <a:latin typeface="+mj-lt"/>
          <a:ea typeface="+mj-ea"/>
          <a:cs typeface="+mj-cs"/>
        </a:defRPr>
      </a:lvl7pPr>
      <a:lvl8pPr algn="l" defTabSz="457200" eaLnBrk="1" hangingPunct="1" indent="-228600" latinLnBrk="0" marL="34290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b="0" sz="1400" i="0" kern="1200">
          <a:solidFill>
            <a:schemeClr val="tx1"/>
          </a:solidFill>
          <a:latin typeface="+mj-lt"/>
          <a:ea typeface="+mj-ea"/>
          <a:cs typeface="+mj-cs"/>
        </a:defRPr>
      </a:lvl8pPr>
      <a:lvl9pPr algn="l" defTabSz="457200" eaLnBrk="1" hangingPunct="1" indent="-228600" latinLnBrk="0" marL="3886200" rtl="0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b="0" sz="140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algn="l" defTabSz="4572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4572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4572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4572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4572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4572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4572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4572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4572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video" Target="../media/media1.mp4"/><Relationship Id="rId2" Type="http://schemas.microsoft.com/office/2007/relationships/media" Target="../media/media1.mp4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Title 1"/>
          <p:cNvSpPr>
            <a:spLocks noGrp="1"/>
          </p:cNvSpPr>
          <p:nvPr>
            <p:ph type="ctrTitle"/>
          </p:nvPr>
        </p:nvSpPr>
        <p:spPr>
          <a:xfrm>
            <a:off x="609600" y="1066800"/>
            <a:ext cx="7772400" cy="1470025"/>
          </a:xfrm>
        </p:spPr>
        <p:txBody>
          <a:bodyPr>
            <a:normAutofit/>
          </a:bodyPr>
          <a:p>
            <a:r>
              <a:rPr dirty="0" sz="4800" lang="en-US">
                <a:latin typeface="Arial Black" panose="020B0A04020102020204" pitchFamily="34" charset="0"/>
              </a:rPr>
              <a:t>       </a:t>
            </a:r>
            <a:r>
              <a:rPr b="1" dirty="0" sz="4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Team Vision</a:t>
            </a:r>
          </a:p>
        </p:txBody>
      </p:sp>
      <p:sp>
        <p:nvSpPr>
          <p:cNvPr id="1048593" name="Subtitle 2"/>
          <p:cNvSpPr>
            <a:spLocks noGrp="1"/>
          </p:cNvSpPr>
          <p:nvPr>
            <p:ph type="subTitle" idx="1"/>
          </p:nvPr>
        </p:nvSpPr>
        <p:spPr>
          <a:xfrm>
            <a:off x="2209800" y="3200400"/>
            <a:ext cx="4114800" cy="1752600"/>
          </a:xfrm>
        </p:spPr>
        <p:txBody>
          <a:bodyPr>
            <a:noAutofit/>
          </a:bodyPr>
          <a:p>
            <a:r>
              <a:rPr b="1" dirty="0" sz="1800"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  <a:r>
              <a:rPr b="1"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Members:</a:t>
            </a:r>
          </a:p>
          <a:p>
            <a:r>
              <a:rPr b="1"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1.Piyush Kumar Das</a:t>
            </a:r>
          </a:p>
          <a:p>
            <a:r>
              <a:rPr b="1"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2.Navin Kumar </a:t>
            </a:r>
            <a:r>
              <a:rPr b="1" dirty="0" sz="1800"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Barnwal</a:t>
            </a:r>
            <a:endParaRPr b="1" dirty="0" sz="180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b="1" dirty="0" sz="18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3.Vrushali Vijay Harane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Title 1"/>
          <p:cNvSpPr>
            <a:spLocks noGrp="1"/>
          </p:cNvSpPr>
          <p:nvPr>
            <p:ph type="title"/>
          </p:nvPr>
        </p:nvSpPr>
        <p:spPr>
          <a:xfrm>
            <a:off x="479794" y="76200"/>
            <a:ext cx="7055380" cy="1400530"/>
          </a:xfrm>
        </p:spPr>
        <p:txBody>
          <a:bodyPr>
            <a:normAutofit/>
          </a:bodyPr>
          <a:p>
            <a:br>
              <a:rPr dirty="0" sz="4400" lang="en-US"/>
            </a:br>
            <a:r>
              <a:rPr b="1" dirty="0" sz="4400" lang="en-US"/>
              <a:t>Problem Statement:</a:t>
            </a:r>
          </a:p>
        </p:txBody>
      </p:sp>
      <p:sp>
        <p:nvSpPr>
          <p:cNvPr id="1048600" name="Content Placeholder 2"/>
          <p:cNvSpPr>
            <a:spLocks noGrp="1"/>
          </p:cNvSpPr>
          <p:nvPr>
            <p:ph idx="1"/>
          </p:nvPr>
        </p:nvSpPr>
        <p:spPr>
          <a:xfrm>
            <a:off x="479794" y="1476730"/>
            <a:ext cx="8184883" cy="4771670"/>
          </a:xfrm>
        </p:spPr>
        <p:txBody>
          <a:bodyPr>
            <a:normAutofit fontScale="95000" lnSpcReduction="20000"/>
          </a:bodyPr>
          <a:p>
            <a:pPr indent="0" marL="0">
              <a:buNone/>
            </a:pPr>
            <a:r>
              <a:rPr dirty="0" sz="3200" lang="en-US" u="sng">
                <a:latin typeface="Times New Roman" pitchFamily="18" charset="0"/>
                <a:cs typeface="Times New Roman" pitchFamily="18" charset="0"/>
              </a:rPr>
              <a:t>Topic number 2</a:t>
            </a:r>
            <a:r>
              <a:rPr dirty="0" sz="3200" lang="en-US">
                <a:latin typeface="Times New Roman" pitchFamily="18" charset="0"/>
                <a:cs typeface="Times New Roman" pitchFamily="18" charset="0"/>
              </a:rPr>
              <a:t>: To build a conversational solution that enables customers to discover and order products.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itchFamily="18" charset="0"/>
                <a:cs typeface="Times New Roman" pitchFamily="18" charset="0"/>
              </a:rPr>
              <a:t>With the technological advancements, customers are expecting a smooth and easy to use interface that will save their time for surfing through thousands of products on the site.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itchFamily="18" charset="0"/>
                <a:cs typeface="Times New Roman" pitchFamily="18" charset="0"/>
              </a:rPr>
              <a:t>A conversational bot can satisfy the above expectation by providing everything customer wants through mere chats .This motivated us to work on this topic.</a:t>
            </a:r>
          </a:p>
          <a:p>
            <a:pPr indent="0" marL="0">
              <a:buNone/>
            </a:pPr>
            <a:endParaRPr dirty="0" sz="3600" lang="en-US">
              <a:latin typeface="Times New Roman" pitchFamily="18" charset="0"/>
              <a:cs typeface="Times New Roman" pitchFamily="18" charset="0"/>
            </a:endParaRPr>
          </a:p>
          <a:p>
            <a:pPr indent="0" marL="0">
              <a:buNone/>
            </a:pPr>
            <a:endParaRPr dirty="0"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 dirty="0" sz="4000" lang="en-US"/>
              <a:t>Approach:</a:t>
            </a:r>
          </a:p>
        </p:txBody>
      </p:sp>
      <p:sp>
        <p:nvSpPr>
          <p:cNvPr id="1048602" name="Content Placeholder 2"/>
          <p:cNvSpPr>
            <a:spLocks noGrp="1"/>
          </p:cNvSpPr>
          <p:nvPr>
            <p:ph idx="1"/>
          </p:nvPr>
        </p:nvSpPr>
        <p:spPr>
          <a:xfrm>
            <a:off x="467504" y="1295400"/>
            <a:ext cx="8371696" cy="4572000"/>
          </a:xfrm>
        </p:spPr>
        <p:txBody>
          <a:bodyPr>
            <a:normAutofit fontScale="96875" lnSpcReduction="20000"/>
          </a:bodyPr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We built a chatbot named ‘Vision’ that takes user’s input  in the form of search queries and gives him/her output in the form of expected URL links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We approached this problem by using 2-layered neural networks architecture and fundamentals of Natural language processing.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 small scale model of  e-commerce website was made. We made our training set corresponding to it.</a:t>
            </a:r>
          </a:p>
          <a:p>
            <a:pPr>
              <a:buFont typeface="Arial" panose="020B0604020202020204" pitchFamily="34" charset="0"/>
              <a:buChar char="•"/>
            </a:pPr>
            <a:endParaRPr dirty="0" sz="320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dirty="0" sz="320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dirty="0" sz="3200"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077200" cy="4495800"/>
          </a:xfrm>
        </p:spPr>
        <p:txBody>
          <a:bodyPr>
            <a:normAutofit fontScale="90000" lnSpcReduction="20000"/>
          </a:bodyPr>
          <a:p>
            <a:pPr>
              <a:buFont typeface="Arial" panose="020B0604020202020204" pitchFamily="34" charset="0"/>
              <a:buChar char="•"/>
            </a:pPr>
            <a:r>
              <a:rPr dirty="0" sz="32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Through the fundamentals of NLP , user input was identified.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Through 2-layered neural network, we developed an efficient mapping function that maps user input to the expected responses and URLs on the basis of trained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The mapped output is then displayed in the chatbot as a response.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We followed the guidelines of ‘Prototype model’ of  Software development cycle. Prototype was built and tested and again improvements were done.</a:t>
            </a:r>
          </a:p>
          <a:p>
            <a:pPr>
              <a:buFont typeface="Arial" panose="020B0604020202020204" pitchFamily="34" charset="0"/>
              <a:buChar char="•"/>
            </a:pPr>
            <a:endParaRPr dirty="0" sz="3200"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dirty="0"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Content Placeholder 7"/>
          <p:cNvSpPr>
            <a:spLocks noGrp="1"/>
          </p:cNvSpPr>
          <p:nvPr>
            <p:ph idx="1"/>
          </p:nvPr>
        </p:nvSpPr>
        <p:spPr>
          <a:xfrm>
            <a:off x="827700" y="2052925"/>
            <a:ext cx="7706700" cy="4195481"/>
          </a:xfrm>
        </p:spPr>
        <p:txBody>
          <a:bodyPr/>
          <a:p>
            <a:endParaRPr dirty="0" lang="en-IN"/>
          </a:p>
          <a:p>
            <a:endParaRPr dirty="0" lang="en-IN"/>
          </a:p>
          <a:p>
            <a:endParaRPr dirty="0" lang="en-IN"/>
          </a:p>
          <a:p>
            <a:endParaRPr dirty="0" lang="en-IN"/>
          </a:p>
          <a:p>
            <a:endParaRPr dirty="0" lang="en-IN"/>
          </a:p>
          <a:p>
            <a:endParaRPr dirty="0" lang="en-IN"/>
          </a:p>
          <a:p>
            <a:endParaRPr dirty="0" lang="en-IN"/>
          </a:p>
          <a:p>
            <a:endParaRPr dirty="0" lang="en-IN"/>
          </a:p>
          <a:p>
            <a:pPr indent="0" marL="0">
              <a:buNone/>
            </a:pPr>
            <a:r>
              <a:rPr b="1" dirty="0" lang="en-IN">
                <a:latin typeface="+mn-lt"/>
                <a:cs typeface="Times New Roman" panose="02020603050405020304" pitchFamily="18" charset="0"/>
              </a:rPr>
              <a:t>                                      Workflow diagram  </a:t>
            </a:r>
          </a:p>
        </p:txBody>
      </p:sp>
      <p:pic>
        <p:nvPicPr>
          <p:cNvPr id="2097152" name="Picture 9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495424" y="609594"/>
            <a:ext cx="6200775" cy="4495806"/>
          </a:xfrm>
          <a:prstGeom prst="rect"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"/>
          <p:cNvSpPr>
            <a:spLocks noGrp="1"/>
          </p:cNvSpPr>
          <p:nvPr>
            <p:ph type="title"/>
          </p:nvPr>
        </p:nvSpPr>
        <p:spPr>
          <a:xfrm>
            <a:off x="1248550" y="756139"/>
            <a:ext cx="7055380" cy="4405846"/>
          </a:xfrm>
        </p:spPr>
        <p:txBody>
          <a:bodyPr/>
          <a:p>
            <a:r>
              <a:rPr b="1" dirty="0" sz="3200" lang="en-IN"/>
              <a:t>Demo Video</a:t>
            </a:r>
          </a:p>
        </p:txBody>
      </p:sp>
      <p:pic>
        <p:nvPicPr>
          <p:cNvPr id="2097154" name=""/>
          <p:cNvPicPr>
            <a:picLocks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 rot="0">
            <a:off x="1241391" y="1240656"/>
            <a:ext cx="7062538" cy="4933290"/>
          </a:xfrm>
          <a:prstGeom prst="rect"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evtFilter="cancelBubble" fill="hold" id="8" nodeType="interactiveSeq" restart="whenNotActive"/>
            </p:seq>
            <p:seq concurrent="1" nextAc="seek">
              <p:cTn evtFilter="cancelBubble" fill="hold" id="13" nodeType="interactiveSeq" restart="whenNotActive">
                <p:stCondLst>
                  <p:cond evt="onClick" delay="0">
                    <p:tgtEl>
                      <p:spTgt spid="20971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fill="hold" id="15">
                      <p:stCondLst>
                        <p:cond evt="onBegin" delay="0"/>
                      </p:stCondLst>
                      <p:childTnLst>
                        <p:par>
                          <p:cTn fill="hold" id="16">
                            <p:stCondLst>
                              <p:cond evt="onBegin" delay="0"/>
                            </p:stCondLst>
                            <p:childTnLst>
                              <p:par>
                                <p:cTn fill="hold" id="17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dur="1" fill="hold" id="14"/>
                                        <p:tgtEl>
                                          <p:spTgt spid="20971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54"/>
                  </p:tgtEl>
                </p:cond>
              </p:nextCondLst>
            </p:seq>
            <p:video>
              <p:cMediaNode vol="80000">
                <p:cTn display="0" fill="hold" id="18">
                  <p:stCondLst>
                    <p:cond delay="indefinite"/>
                  </p:stCondLst>
                </p:cTn>
                <p:tgtEl>
                  <p:spTgt spid="209715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7055380" cy="1400530"/>
          </a:xfrm>
        </p:spPr>
        <p:txBody>
          <a:bodyPr/>
          <a:p>
            <a:r>
              <a:rPr b="1" dirty="0" sz="4000" lang="en-US">
                <a:latin typeface="+mn-lt"/>
              </a:rPr>
              <a:t>Technologies Used:</a:t>
            </a:r>
          </a:p>
        </p:txBody>
      </p:sp>
      <p:sp>
        <p:nvSpPr>
          <p:cNvPr id="1048607" name="Content Placeholder 2"/>
          <p:cNvSpPr>
            <a:spLocks noGrp="1"/>
          </p:cNvSpPr>
          <p:nvPr>
            <p:ph idx="1"/>
          </p:nvPr>
        </p:nvSpPr>
        <p:spPr>
          <a:xfrm>
            <a:off x="326426" y="1371600"/>
            <a:ext cx="8491148" cy="4724400"/>
          </a:xfrm>
        </p:spPr>
        <p:txBody>
          <a:bodyPr/>
          <a:p>
            <a:pPr indent="0" marL="0">
              <a:buNone/>
            </a:pPr>
            <a:endParaRPr dirty="0" lang="en-US"/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Django frame-work for backend.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HTML, CSS and </a:t>
            </a:r>
            <a:r>
              <a:rPr dirty="0" sz="3200"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for front-end.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Python libraries specifically Tensor flow, NLTK, </a:t>
            </a:r>
            <a:r>
              <a:rPr dirty="0" sz="3200"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for designing chatbot.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Fundamentals of Natural Language Processing and Deep Learning.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>
          <a:xfrm>
            <a:off x="487168" y="630994"/>
            <a:ext cx="7055380" cy="1400530"/>
          </a:xfrm>
        </p:spPr>
        <p:txBody>
          <a:bodyPr>
            <a:normAutofit/>
          </a:bodyPr>
          <a:p>
            <a:r>
              <a:rPr b="1" dirty="0" sz="4000" lang="en-US"/>
              <a:t>Challenges Faced:</a:t>
            </a:r>
          </a:p>
        </p:txBody>
      </p:sp>
      <p:sp>
        <p:nvSpPr>
          <p:cNvPr id="1048609" name="Content Placeholder 2"/>
          <p:cNvSpPr>
            <a:spLocks noGrp="1"/>
          </p:cNvSpPr>
          <p:nvPr>
            <p:ph idx="1"/>
          </p:nvPr>
        </p:nvSpPr>
        <p:spPr>
          <a:xfrm>
            <a:off x="487168" y="1600200"/>
            <a:ext cx="7973490" cy="4195481"/>
          </a:xfrm>
        </p:spPr>
        <p:txBody>
          <a:bodyPr>
            <a:normAutofit fontScale="90000" lnSpcReduction="10000"/>
          </a:bodyPr>
          <a:p>
            <a:pPr indent="0" marL="0">
              <a:buNone/>
            </a:pPr>
            <a:endParaRPr dirty="0" lang="en-US"/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Building training set for chatbot by analyzing different customer interactions and expectations.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Developing interactive user interface for chatbot on our e-commerce site.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3200"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Returning correct search results and adding orders of user to cart through chatbot interaction</a:t>
            </a:r>
            <a:r>
              <a:rPr dirty="0" sz="2800" lang="en-US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dirty="0" sz="2800" lang="en-US"/>
              <a:t>99% complete syndrome(to some extent).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Title 1"/>
          <p:cNvSpPr>
            <a:spLocks noGrp="1"/>
          </p:cNvSpPr>
          <p:nvPr>
            <p:ph type="title"/>
          </p:nvPr>
        </p:nvSpPr>
        <p:spPr>
          <a:xfrm>
            <a:off x="1219200" y="2590800"/>
            <a:ext cx="7055380" cy="1400530"/>
          </a:xfrm>
        </p:spPr>
        <p:txBody>
          <a:bodyPr/>
          <a:p>
            <a:r>
              <a:rPr b="1" dirty="0" lang="en-IN"/>
              <a:t>            Thank You!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Grayscale">
      <a:dk1>
        <a:sysClr lastClr="000000" val="windowText"/>
      </a:dk1>
      <a:lt1>
        <a:sysClr lastClr="FFFFFF" val="window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r="5400000" dist="254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r="5400000" dist="381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dir="tl" rig="threePt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tint val="100000"/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>
            <a:fillRect/>
          </a:stretch>
        </a:blip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conversational solution that enables customers to discover and order products</dc:title>
  <dc:creator>Navin &amp; Krish</dc:creator>
  <cp:lastModifiedBy>vrushali harane</cp:lastModifiedBy>
  <dcterms:created xsi:type="dcterms:W3CDTF">2020-03-01T00:32:44Z</dcterms:created>
  <dcterms:modified xsi:type="dcterms:W3CDTF">2020-03-16T19:33:48Z</dcterms:modified>
</cp:coreProperties>
</file>